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845" r:id="rId4"/>
    <p:sldId id="3847" r:id="rId5"/>
    <p:sldId id="3846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inkedin.com/company/dgsspa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s://twitter.com/dgs_group" TargetMode="External"/><Relationship Id="rId4" Type="http://schemas.openxmlformats.org/officeDocument/2006/relationships/hyperlink" Target="https://www.facebook.com/gruppoDGS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3475-9658-CD3C-1CF8-1E291353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B3807-5956-6292-0BCC-5CD048BE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E477D-3017-331D-641E-E86EF2AB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830C-8571-C268-41F6-D4B1BBC1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3EB3-802C-DA9C-515B-5DEC26AC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26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5729-4D00-3EF5-A18B-235F2CE8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BFC16-2324-2D4F-CD23-21C4D2D1A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F77AC-6DEE-25F7-E89A-D8315D31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366A-1DB6-345D-8AAC-E0B789D7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0B9B-E098-CC3B-0182-7FEFE637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50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2A699-43C0-B1D9-953C-148120D98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BEC41-2E55-DDC7-CA6C-0925D4C56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FCAF4-E3B5-8F61-84F4-A1FFCD28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A957-FB85-77DB-4286-C341708E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97445-5BDC-A9B6-6A35-FAD8E29A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4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 presentazion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972302" y="4838726"/>
            <a:ext cx="6511507" cy="819150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SOTTOTITOLO IN MAIUSCOLO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972302" y="6243094"/>
            <a:ext cx="7664199" cy="36353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Data</a:t>
            </a:r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Sommar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526" y="852008"/>
            <a:ext cx="6906127" cy="740927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t-IT" dirty="0"/>
              <a:t>Sommario presentazione 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9" y="6317862"/>
            <a:ext cx="1375434" cy="425622"/>
          </a:xfrm>
          <a:prstGeom prst="rect">
            <a:avLst/>
          </a:prstGeom>
        </p:spPr>
      </p:pic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970651" y="1720850"/>
            <a:ext cx="6906628" cy="41505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25437" indent="0">
              <a:buFontTx/>
              <a:buNone/>
              <a:defRPr>
                <a:solidFill>
                  <a:schemeClr val="bg1"/>
                </a:solidFill>
              </a:defRPr>
            </a:lvl2pPr>
            <a:lvl3pPr marL="782637" indent="0">
              <a:buFontTx/>
              <a:buNone/>
              <a:defRPr>
                <a:solidFill>
                  <a:schemeClr val="bg1"/>
                </a:solidFill>
              </a:defRPr>
            </a:lvl3pPr>
            <a:lvl4pPr marL="1239838" indent="0">
              <a:buFontTx/>
              <a:buNone/>
              <a:defRPr>
                <a:solidFill>
                  <a:schemeClr val="bg1"/>
                </a:solidFill>
              </a:defRPr>
            </a:lvl4pPr>
            <a:lvl5pPr marL="16970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694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i sezione_tutte S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INTEGRATED SERVICES</a:t>
            </a:r>
            <a:br>
              <a:rPr lang="it-IT" dirty="0"/>
            </a:br>
            <a:r>
              <a:rPr lang="it-IT" dirty="0"/>
              <a:t>PORTFOLIO</a:t>
            </a: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55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ED33558-5EB6-A57A-8E2D-F48172D651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996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59836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5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70" y="8355"/>
            <a:ext cx="7421316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6" y="1374094"/>
            <a:ext cx="7326393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9354BC-A38D-49AC-B33C-37DBC74E76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1301" y="0"/>
            <a:ext cx="4330700" cy="68579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69" y="8355"/>
            <a:ext cx="11568377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4"/>
            <a:ext cx="4799094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A57C9152-07F3-474A-8266-E552A716B6AE}"/>
              </a:ext>
            </a:extLst>
          </p:cNvPr>
          <p:cNvGrpSpPr/>
          <p:nvPr userDrawn="1"/>
        </p:nvGrpSpPr>
        <p:grpSpPr>
          <a:xfrm>
            <a:off x="4834075" y="2080663"/>
            <a:ext cx="7357925" cy="4320138"/>
            <a:chOff x="5550444" y="1841480"/>
            <a:chExt cx="6641556" cy="3899528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D806993E-AE8E-4349-A470-0020BD13FF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44" y="1841480"/>
              <a:ext cx="6641556" cy="3899528"/>
            </a:xfrm>
            <a:prstGeom prst="rect">
              <a:avLst/>
            </a:prstGeom>
            <a:effectLst/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9F635B59-75FD-4B1B-924C-7F5A0A647BD4}"/>
                </a:ext>
              </a:extLst>
            </p:cNvPr>
            <p:cNvSpPr/>
            <p:nvPr userDrawn="1"/>
          </p:nvSpPr>
          <p:spPr>
            <a:xfrm>
              <a:off x="8511993" y="5381156"/>
              <a:ext cx="660400" cy="13891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C99B3E5-29F6-4045-95C7-E01008D073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2462" y="2375066"/>
            <a:ext cx="5600232" cy="348495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Inserisci qui la maschera prodotto</a:t>
            </a:r>
          </a:p>
          <a:p>
            <a:endParaRPr lang="en-US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_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12" name="Segnaposto numero diapositiva 13"/>
          <p:cNvSpPr txBox="1">
            <a:spLocks/>
          </p:cNvSpPr>
          <p:nvPr userDrawn="1"/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FA8D5150-1410-4193-96A9-AB94F7C4498D}" type="slidenum">
              <a:rPr lang="it-IT" sz="120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solidFill>
                <a:schemeClr val="tx1">
                  <a:lumMod val="90000"/>
                  <a:lumOff val="10000"/>
                </a:schemeClr>
              </a:solidFill>
              <a:latin typeface="Roboto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8F03-3221-B306-38D3-E83CC998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7AB4-7EE8-819C-6A8F-15C750834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C8363-70D6-6922-E72A-D9569ED9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9C2D-416C-C063-C458-31C6F16D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D2447-ABDC-EB37-1254-68D0D00C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692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 err="1"/>
              <a:t>DGS’s</a:t>
            </a:r>
            <a:br>
              <a:rPr lang="it-IT" dirty="0"/>
            </a:br>
            <a:r>
              <a:rPr lang="it-IT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73781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21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i sezione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MANAGEMENT</a:t>
            </a:r>
            <a:br>
              <a:rPr lang="it-IT" dirty="0"/>
            </a:br>
            <a:r>
              <a:rPr lang="it-IT" dirty="0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81264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5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CYBER</a:t>
            </a:r>
            <a:br>
              <a:rPr lang="it-IT" dirty="0"/>
            </a:br>
            <a:r>
              <a:rPr lang="it-IT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83019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olo Testo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88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i sezione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DIGITAL SOLUTIONS</a:t>
            </a:r>
            <a:br>
              <a:rPr lang="it-IT" dirty="0"/>
            </a:br>
            <a:r>
              <a:rPr lang="it-IT" dirty="0"/>
              <a:t>&amp; SERVICES</a:t>
            </a:r>
          </a:p>
        </p:txBody>
      </p:sp>
    </p:spTree>
    <p:extLst>
      <p:ext uri="{BB962C8B-B14F-4D97-AF65-F5344CB8AC3E}">
        <p14:creationId xmlns:p14="http://schemas.microsoft.com/office/powerpoint/2010/main" val="2637650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olo Testo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54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i sezione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ICT LEARNING </a:t>
            </a:r>
            <a:br>
              <a:rPr lang="it-IT" dirty="0"/>
            </a:br>
            <a:r>
              <a:rPr lang="it-IT" dirty="0"/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698362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olo Testo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>
              <a:buFontTx/>
              <a:buBlip>
                <a:blip r:embed="rId3"/>
              </a:buBlip>
              <a:defRPr/>
            </a:lvl1pPr>
            <a:lvl2pPr marL="539750" indent="-214313">
              <a:buFontTx/>
              <a:buBlip>
                <a:blip r:embed="rId3"/>
              </a:buBlip>
              <a:defRPr/>
            </a:lvl2pPr>
            <a:lvl3pPr marL="987425" indent="-204788">
              <a:buFontTx/>
              <a:buBlip>
                <a:blip r:embed="rId3"/>
              </a:buBlip>
              <a:defRPr/>
            </a:lvl3pPr>
            <a:lvl4pPr marL="1433513" indent="-193675">
              <a:buFontTx/>
              <a:buBlip>
                <a:blip r:embed="rId3"/>
              </a:buBlip>
              <a:defRPr/>
            </a:lvl4pPr>
            <a:lvl5pPr marL="1835150" indent="-138113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5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A1F0-6813-8A5B-B12B-2826917D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74161-FB7A-4B36-BFDD-ACBDE8A33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733A3-346F-9F3F-E1BF-7F632D62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6788-CB79-7F1E-D47C-2E5B1464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168D9-1AB2-A442-64DB-9016E14B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4463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34BA5A2-4122-7670-3836-0A03CBBB5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3"/>
          </p:nvPr>
        </p:nvSpPr>
        <p:spPr>
          <a:xfrm>
            <a:off x="385482" y="1372619"/>
            <a:ext cx="11465621" cy="4174185"/>
          </a:xfrm>
        </p:spPr>
        <p:txBody>
          <a:bodyPr/>
          <a:lstStyle>
            <a:lvl1pPr marL="3429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 marL="6111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10683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1525588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868487" indent="-1714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391254" y="6335963"/>
            <a:ext cx="4598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2" y="6280846"/>
            <a:ext cx="1691735" cy="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33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B354B1-78AB-7604-7E99-CB7802F62B88}"/>
              </a:ext>
            </a:extLst>
          </p:cNvPr>
          <p:cNvSpPr txBox="1"/>
          <p:nvPr userDrawn="1"/>
        </p:nvSpPr>
        <p:spPr>
          <a:xfrm>
            <a:off x="1071005" y="5860095"/>
            <a:ext cx="114490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Questo documento non deve essere riprodotto, messo a disposizione di terzi o utilizzato in qualsiasi altro modo. </a:t>
            </a:r>
          </a:p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Tutti i marchi sono di proprietà della rispettiva società. </a:t>
            </a:r>
            <a:r>
              <a:rPr lang="en-GB" sz="9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  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912C42-D995-C7A7-DA98-44C84DD2E200}"/>
              </a:ext>
            </a:extLst>
          </p:cNvPr>
          <p:cNvSpPr txBox="1"/>
          <p:nvPr userDrawn="1"/>
        </p:nvSpPr>
        <p:spPr>
          <a:xfrm>
            <a:off x="1033218" y="2384936"/>
            <a:ext cx="114490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Grazie</a:t>
            </a:r>
            <a:r>
              <a:rPr lang="en-GB" sz="5400" b="0" i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per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</a:t>
            </a:r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l’attenzione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!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874155-F81B-A9DC-85F8-31D311DD6191}"/>
              </a:ext>
            </a:extLst>
          </p:cNvPr>
          <p:cNvSpPr txBox="1"/>
          <p:nvPr userDrawn="1"/>
        </p:nvSpPr>
        <p:spPr>
          <a:xfrm>
            <a:off x="1071005" y="3467547"/>
            <a:ext cx="783878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8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Per </a:t>
            </a:r>
            <a:r>
              <a:rPr lang="en-GB" sz="1800" b="0" i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maggiori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informazioni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puoi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visitare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il nostro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sito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web e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canali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social.</a:t>
            </a:r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www.dgsspa.com </a:t>
            </a:r>
          </a:p>
          <a:p>
            <a:pPr algn="l"/>
            <a:endParaRPr lang="en-GB" sz="2000" b="0" i="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3" name="Gruppo 12"/>
          <p:cNvGrpSpPr/>
          <p:nvPr userDrawn="1"/>
        </p:nvGrpSpPr>
        <p:grpSpPr>
          <a:xfrm>
            <a:off x="1107808" y="4775049"/>
            <a:ext cx="2263000" cy="612000"/>
            <a:chOff x="1168279" y="4775049"/>
            <a:chExt cx="2263000" cy="61200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4BFCBEF-FD35-6B7C-5936-5EFA4BA464BB}"/>
                </a:ext>
              </a:extLst>
            </p:cNvPr>
            <p:cNvGrpSpPr/>
            <p:nvPr userDrawn="1"/>
          </p:nvGrpSpPr>
          <p:grpSpPr>
            <a:xfrm>
              <a:off x="1168279" y="4775049"/>
              <a:ext cx="612000" cy="612000"/>
              <a:chOff x="5120310" y="4775049"/>
              <a:chExt cx="612000" cy="612000"/>
            </a:xfrm>
          </p:grpSpPr>
          <p:sp>
            <p:nvSpPr>
              <p:cNvPr id="26" name="Freeform 104">
                <a:extLst>
                  <a:ext uri="{FF2B5EF4-FFF2-40B4-BE49-F238E27FC236}">
                    <a16:creationId xmlns:a16="http://schemas.microsoft.com/office/drawing/2014/main" id="{65346AFF-C56E-F648-9199-BF188DEF015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120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2">
                <a:hlinkClick r:id="rId3"/>
                <a:extLst>
                  <a:ext uri="{FF2B5EF4-FFF2-40B4-BE49-F238E27FC236}">
                    <a16:creationId xmlns:a16="http://schemas.microsoft.com/office/drawing/2014/main" id="{CB6454A3-7A76-A794-802C-6DEBFA27261A}"/>
                  </a:ext>
                </a:extLst>
              </p:cNvPr>
              <p:cNvSpPr>
                <a:spLocks noChangeAspect="1" noEditPoints="1"/>
              </p:cNvSpPr>
              <p:nvPr userDrawn="1"/>
            </p:nvSpPr>
            <p:spPr bwMode="auto">
              <a:xfrm>
                <a:off x="5264310" y="4896284"/>
                <a:ext cx="324000" cy="310205"/>
              </a:xfrm>
              <a:custGeom>
                <a:avLst/>
                <a:gdLst>
                  <a:gd name="T0" fmla="*/ 7 w 528"/>
                  <a:gd name="T1" fmla="*/ 504 h 504"/>
                  <a:gd name="T2" fmla="*/ 120 w 528"/>
                  <a:gd name="T3" fmla="*/ 504 h 504"/>
                  <a:gd name="T4" fmla="*/ 120 w 528"/>
                  <a:gd name="T5" fmla="*/ 165 h 504"/>
                  <a:gd name="T6" fmla="*/ 7 w 528"/>
                  <a:gd name="T7" fmla="*/ 165 h 504"/>
                  <a:gd name="T8" fmla="*/ 7 w 528"/>
                  <a:gd name="T9" fmla="*/ 504 h 504"/>
                  <a:gd name="T10" fmla="*/ 398 w 528"/>
                  <a:gd name="T11" fmla="*/ 158 h 504"/>
                  <a:gd name="T12" fmla="*/ 295 w 528"/>
                  <a:gd name="T13" fmla="*/ 215 h 504"/>
                  <a:gd name="T14" fmla="*/ 295 w 528"/>
                  <a:gd name="T15" fmla="*/ 165 h 504"/>
                  <a:gd name="T16" fmla="*/ 182 w 528"/>
                  <a:gd name="T17" fmla="*/ 165 h 504"/>
                  <a:gd name="T18" fmla="*/ 182 w 528"/>
                  <a:gd name="T19" fmla="*/ 504 h 504"/>
                  <a:gd name="T20" fmla="*/ 295 w 528"/>
                  <a:gd name="T21" fmla="*/ 504 h 504"/>
                  <a:gd name="T22" fmla="*/ 295 w 528"/>
                  <a:gd name="T23" fmla="*/ 315 h 504"/>
                  <a:gd name="T24" fmla="*/ 300 w 528"/>
                  <a:gd name="T25" fmla="*/ 288 h 504"/>
                  <a:gd name="T26" fmla="*/ 357 w 528"/>
                  <a:gd name="T27" fmla="*/ 245 h 504"/>
                  <a:gd name="T28" fmla="*/ 415 w 528"/>
                  <a:gd name="T29" fmla="*/ 322 h 504"/>
                  <a:gd name="T30" fmla="*/ 415 w 528"/>
                  <a:gd name="T31" fmla="*/ 504 h 504"/>
                  <a:gd name="T32" fmla="*/ 528 w 528"/>
                  <a:gd name="T33" fmla="*/ 504 h 504"/>
                  <a:gd name="T34" fmla="*/ 528 w 528"/>
                  <a:gd name="T35" fmla="*/ 310 h 504"/>
                  <a:gd name="T36" fmla="*/ 398 w 528"/>
                  <a:gd name="T37" fmla="*/ 158 h 504"/>
                  <a:gd name="T38" fmla="*/ 65 w 528"/>
                  <a:gd name="T39" fmla="*/ 0 h 504"/>
                  <a:gd name="T40" fmla="*/ 0 w 528"/>
                  <a:gd name="T41" fmla="*/ 60 h 504"/>
                  <a:gd name="T42" fmla="*/ 63 w 528"/>
                  <a:gd name="T43" fmla="*/ 118 h 504"/>
                  <a:gd name="T44" fmla="*/ 128 w 528"/>
                  <a:gd name="T45" fmla="*/ 60 h 504"/>
                  <a:gd name="T46" fmla="*/ 65 w 528"/>
                  <a:gd name="T47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8" h="504">
                    <a:moveTo>
                      <a:pt x="7" y="504"/>
                    </a:moveTo>
                    <a:cubicBezTo>
                      <a:pt x="120" y="504"/>
                      <a:pt x="120" y="504"/>
                      <a:pt x="120" y="504"/>
                    </a:cubicBezTo>
                    <a:cubicBezTo>
                      <a:pt x="120" y="165"/>
                      <a:pt x="120" y="165"/>
                      <a:pt x="120" y="165"/>
                    </a:cubicBezTo>
                    <a:cubicBezTo>
                      <a:pt x="7" y="165"/>
                      <a:pt x="7" y="165"/>
                      <a:pt x="7" y="165"/>
                    </a:cubicBezTo>
                    <a:cubicBezTo>
                      <a:pt x="7" y="504"/>
                      <a:pt x="7" y="504"/>
                      <a:pt x="7" y="504"/>
                    </a:cubicBezTo>
                    <a:close/>
                    <a:moveTo>
                      <a:pt x="398" y="158"/>
                    </a:moveTo>
                    <a:cubicBezTo>
                      <a:pt x="335" y="158"/>
                      <a:pt x="310" y="190"/>
                      <a:pt x="295" y="215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182" y="165"/>
                      <a:pt x="182" y="165"/>
                      <a:pt x="182" y="165"/>
                    </a:cubicBezTo>
                    <a:cubicBezTo>
                      <a:pt x="184" y="198"/>
                      <a:pt x="182" y="504"/>
                      <a:pt x="182" y="504"/>
                    </a:cubicBezTo>
                    <a:cubicBezTo>
                      <a:pt x="295" y="504"/>
                      <a:pt x="295" y="504"/>
                      <a:pt x="295" y="504"/>
                    </a:cubicBezTo>
                    <a:cubicBezTo>
                      <a:pt x="295" y="315"/>
                      <a:pt x="295" y="315"/>
                      <a:pt x="295" y="315"/>
                    </a:cubicBezTo>
                    <a:cubicBezTo>
                      <a:pt x="295" y="305"/>
                      <a:pt x="295" y="295"/>
                      <a:pt x="300" y="288"/>
                    </a:cubicBezTo>
                    <a:cubicBezTo>
                      <a:pt x="307" y="268"/>
                      <a:pt x="325" y="245"/>
                      <a:pt x="357" y="245"/>
                    </a:cubicBezTo>
                    <a:cubicBezTo>
                      <a:pt x="398" y="245"/>
                      <a:pt x="415" y="278"/>
                      <a:pt x="415" y="322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528" y="504"/>
                      <a:pt x="528" y="504"/>
                      <a:pt x="528" y="504"/>
                    </a:cubicBezTo>
                    <a:cubicBezTo>
                      <a:pt x="528" y="310"/>
                      <a:pt x="528" y="310"/>
                      <a:pt x="528" y="310"/>
                    </a:cubicBezTo>
                    <a:cubicBezTo>
                      <a:pt x="528" y="205"/>
                      <a:pt x="473" y="158"/>
                      <a:pt x="398" y="158"/>
                    </a:cubicBezTo>
                    <a:close/>
                    <a:moveTo>
                      <a:pt x="65" y="0"/>
                    </a:moveTo>
                    <a:cubicBezTo>
                      <a:pt x="25" y="0"/>
                      <a:pt x="0" y="28"/>
                      <a:pt x="0" y="60"/>
                    </a:cubicBezTo>
                    <a:cubicBezTo>
                      <a:pt x="0" y="93"/>
                      <a:pt x="25" y="118"/>
                      <a:pt x="63" y="118"/>
                    </a:cubicBezTo>
                    <a:cubicBezTo>
                      <a:pt x="103" y="118"/>
                      <a:pt x="128" y="93"/>
                      <a:pt x="128" y="60"/>
                    </a:cubicBezTo>
                    <a:cubicBezTo>
                      <a:pt x="128" y="28"/>
                      <a:pt x="103" y="0"/>
                      <a:pt x="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B44B371-DC59-64E2-F47A-E3D1A71879E9}"/>
                </a:ext>
              </a:extLst>
            </p:cNvPr>
            <p:cNvGrpSpPr/>
            <p:nvPr userDrawn="1"/>
          </p:nvGrpSpPr>
          <p:grpSpPr>
            <a:xfrm>
              <a:off x="1998013" y="4775049"/>
              <a:ext cx="612000" cy="612000"/>
              <a:chOff x="5950044" y="4775049"/>
              <a:chExt cx="612000" cy="612000"/>
            </a:xfrm>
          </p:grpSpPr>
          <p:sp>
            <p:nvSpPr>
              <p:cNvPr id="24" name="Freeform 104">
                <a:extLst>
                  <a:ext uri="{FF2B5EF4-FFF2-40B4-BE49-F238E27FC236}">
                    <a16:creationId xmlns:a16="http://schemas.microsoft.com/office/drawing/2014/main" id="{709B9218-F91F-3CA5-8BB3-7AB9AA140951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950044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1">
                <a:hlinkClick r:id="rId4"/>
                <a:extLst>
                  <a:ext uri="{FF2B5EF4-FFF2-40B4-BE49-F238E27FC236}">
                    <a16:creationId xmlns:a16="http://schemas.microsoft.com/office/drawing/2014/main" id="{590C00BA-30DD-74E2-000C-39EB0DEEB27F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146400" y="4875649"/>
                <a:ext cx="180000" cy="385676"/>
              </a:xfrm>
              <a:custGeom>
                <a:avLst/>
                <a:gdLst>
                  <a:gd name="T0" fmla="*/ 187 w 282"/>
                  <a:gd name="T1" fmla="*/ 146 h 604"/>
                  <a:gd name="T2" fmla="*/ 187 w 282"/>
                  <a:gd name="T3" fmla="*/ 198 h 604"/>
                  <a:gd name="T4" fmla="*/ 282 w 282"/>
                  <a:gd name="T5" fmla="*/ 198 h 604"/>
                  <a:gd name="T6" fmla="*/ 272 w 282"/>
                  <a:gd name="T7" fmla="*/ 301 h 604"/>
                  <a:gd name="T8" fmla="*/ 187 w 282"/>
                  <a:gd name="T9" fmla="*/ 301 h 604"/>
                  <a:gd name="T10" fmla="*/ 187 w 282"/>
                  <a:gd name="T11" fmla="*/ 604 h 604"/>
                  <a:gd name="T12" fmla="*/ 62 w 282"/>
                  <a:gd name="T13" fmla="*/ 604 h 604"/>
                  <a:gd name="T14" fmla="*/ 62 w 282"/>
                  <a:gd name="T15" fmla="*/ 301 h 604"/>
                  <a:gd name="T16" fmla="*/ 0 w 282"/>
                  <a:gd name="T17" fmla="*/ 301 h 604"/>
                  <a:gd name="T18" fmla="*/ 0 w 282"/>
                  <a:gd name="T19" fmla="*/ 198 h 604"/>
                  <a:gd name="T20" fmla="*/ 62 w 282"/>
                  <a:gd name="T21" fmla="*/ 198 h 604"/>
                  <a:gd name="T22" fmla="*/ 62 w 282"/>
                  <a:gd name="T23" fmla="*/ 136 h 604"/>
                  <a:gd name="T24" fmla="*/ 197 w 282"/>
                  <a:gd name="T25" fmla="*/ 0 h 604"/>
                  <a:gd name="T26" fmla="*/ 282 w 282"/>
                  <a:gd name="T27" fmla="*/ 0 h 604"/>
                  <a:gd name="T28" fmla="*/ 282 w 282"/>
                  <a:gd name="T29" fmla="*/ 103 h 604"/>
                  <a:gd name="T30" fmla="*/ 229 w 282"/>
                  <a:gd name="T31" fmla="*/ 103 h 604"/>
                  <a:gd name="T32" fmla="*/ 187 w 282"/>
                  <a:gd name="T33" fmla="*/ 146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" h="604">
                    <a:moveTo>
                      <a:pt x="187" y="146"/>
                    </a:moveTo>
                    <a:cubicBezTo>
                      <a:pt x="187" y="198"/>
                      <a:pt x="187" y="198"/>
                      <a:pt x="187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72" y="301"/>
                      <a:pt x="272" y="301"/>
                      <a:pt x="272" y="301"/>
                    </a:cubicBezTo>
                    <a:cubicBezTo>
                      <a:pt x="187" y="301"/>
                      <a:pt x="187" y="301"/>
                      <a:pt x="187" y="301"/>
                    </a:cubicBezTo>
                    <a:cubicBezTo>
                      <a:pt x="187" y="604"/>
                      <a:pt x="187" y="604"/>
                      <a:pt x="187" y="604"/>
                    </a:cubicBezTo>
                    <a:cubicBezTo>
                      <a:pt x="62" y="604"/>
                      <a:pt x="62" y="604"/>
                      <a:pt x="62" y="604"/>
                    </a:cubicBezTo>
                    <a:cubicBezTo>
                      <a:pt x="62" y="301"/>
                      <a:pt x="62" y="301"/>
                      <a:pt x="62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50"/>
                      <a:pt x="97" y="0"/>
                      <a:pt x="197" y="0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190" y="103"/>
                      <a:pt x="187" y="118"/>
                      <a:pt x="187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03B4F9B8-F34C-E3FC-2D10-1607AF08ADA8}"/>
                </a:ext>
              </a:extLst>
            </p:cNvPr>
            <p:cNvGrpSpPr/>
            <p:nvPr userDrawn="1"/>
          </p:nvGrpSpPr>
          <p:grpSpPr>
            <a:xfrm>
              <a:off x="2819279" y="4775049"/>
              <a:ext cx="612000" cy="612000"/>
              <a:chOff x="6771310" y="4775049"/>
              <a:chExt cx="612000" cy="612000"/>
            </a:xfrm>
          </p:grpSpPr>
          <p:sp>
            <p:nvSpPr>
              <p:cNvPr id="22" name="Freeform 104">
                <a:extLst>
                  <a:ext uri="{FF2B5EF4-FFF2-40B4-BE49-F238E27FC236}">
                    <a16:creationId xmlns:a16="http://schemas.microsoft.com/office/drawing/2014/main" id="{70159F2E-9119-CA48-13F9-4CCE356A5F4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771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3" name="Freeform 103">
                <a:hlinkClick r:id="rId5"/>
                <a:extLst>
                  <a:ext uri="{FF2B5EF4-FFF2-40B4-BE49-F238E27FC236}">
                    <a16:creationId xmlns:a16="http://schemas.microsoft.com/office/drawing/2014/main" id="{1D904508-B158-8BBB-AA67-5DFB011AF3BB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884490" y="4935045"/>
                <a:ext cx="360000" cy="292008"/>
              </a:xfrm>
              <a:custGeom>
                <a:avLst/>
                <a:gdLst>
                  <a:gd name="T0" fmla="*/ 230 w 230"/>
                  <a:gd name="T1" fmla="*/ 22 h 187"/>
                  <a:gd name="T2" fmla="*/ 203 w 230"/>
                  <a:gd name="T3" fmla="*/ 30 h 187"/>
                  <a:gd name="T4" fmla="*/ 224 w 230"/>
                  <a:gd name="T5" fmla="*/ 4 h 187"/>
                  <a:gd name="T6" fmla="*/ 194 w 230"/>
                  <a:gd name="T7" fmla="*/ 15 h 187"/>
                  <a:gd name="T8" fmla="*/ 159 w 230"/>
                  <a:gd name="T9" fmla="*/ 0 h 187"/>
                  <a:gd name="T10" fmla="*/ 112 w 230"/>
                  <a:gd name="T11" fmla="*/ 48 h 187"/>
                  <a:gd name="T12" fmla="*/ 113 w 230"/>
                  <a:gd name="T13" fmla="*/ 58 h 187"/>
                  <a:gd name="T14" fmla="*/ 16 w 230"/>
                  <a:gd name="T15" fmla="*/ 9 h 187"/>
                  <a:gd name="T16" fmla="*/ 10 w 230"/>
                  <a:gd name="T17" fmla="*/ 33 h 187"/>
                  <a:gd name="T18" fmla="*/ 31 w 230"/>
                  <a:gd name="T19" fmla="*/ 72 h 187"/>
                  <a:gd name="T20" fmla="*/ 9 w 230"/>
                  <a:gd name="T21" fmla="*/ 66 h 187"/>
                  <a:gd name="T22" fmla="*/ 9 w 230"/>
                  <a:gd name="T23" fmla="*/ 67 h 187"/>
                  <a:gd name="T24" fmla="*/ 47 w 230"/>
                  <a:gd name="T25" fmla="*/ 113 h 187"/>
                  <a:gd name="T26" fmla="*/ 35 w 230"/>
                  <a:gd name="T27" fmla="*/ 115 h 187"/>
                  <a:gd name="T28" fmla="*/ 26 w 230"/>
                  <a:gd name="T29" fmla="*/ 114 h 187"/>
                  <a:gd name="T30" fmla="*/ 70 w 230"/>
                  <a:gd name="T31" fmla="*/ 147 h 187"/>
                  <a:gd name="T32" fmla="*/ 11 w 230"/>
                  <a:gd name="T33" fmla="*/ 167 h 187"/>
                  <a:gd name="T34" fmla="*/ 0 w 230"/>
                  <a:gd name="T35" fmla="*/ 166 h 187"/>
                  <a:gd name="T36" fmla="*/ 72 w 230"/>
                  <a:gd name="T37" fmla="*/ 187 h 187"/>
                  <a:gd name="T38" fmla="*/ 207 w 230"/>
                  <a:gd name="T39" fmla="*/ 53 h 187"/>
                  <a:gd name="T40" fmla="*/ 207 w 230"/>
                  <a:gd name="T41" fmla="*/ 47 h 187"/>
                  <a:gd name="T42" fmla="*/ 230 w 230"/>
                  <a:gd name="T43" fmla="*/ 2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" h="187">
                    <a:moveTo>
                      <a:pt x="230" y="22"/>
                    </a:moveTo>
                    <a:cubicBezTo>
                      <a:pt x="222" y="26"/>
                      <a:pt x="213" y="29"/>
                      <a:pt x="203" y="30"/>
                    </a:cubicBezTo>
                    <a:cubicBezTo>
                      <a:pt x="213" y="24"/>
                      <a:pt x="220" y="15"/>
                      <a:pt x="224" y="4"/>
                    </a:cubicBezTo>
                    <a:cubicBezTo>
                      <a:pt x="215" y="9"/>
                      <a:pt x="205" y="13"/>
                      <a:pt x="194" y="15"/>
                    </a:cubicBezTo>
                    <a:cubicBezTo>
                      <a:pt x="185" y="6"/>
                      <a:pt x="173" y="0"/>
                      <a:pt x="159" y="0"/>
                    </a:cubicBezTo>
                    <a:cubicBezTo>
                      <a:pt x="133" y="0"/>
                      <a:pt x="112" y="21"/>
                      <a:pt x="112" y="48"/>
                    </a:cubicBezTo>
                    <a:cubicBezTo>
                      <a:pt x="112" y="51"/>
                      <a:pt x="113" y="55"/>
                      <a:pt x="113" y="58"/>
                    </a:cubicBezTo>
                    <a:cubicBezTo>
                      <a:pt x="74" y="56"/>
                      <a:pt x="39" y="38"/>
                      <a:pt x="16" y="9"/>
                    </a:cubicBezTo>
                    <a:cubicBezTo>
                      <a:pt x="12" y="16"/>
                      <a:pt x="10" y="24"/>
                      <a:pt x="10" y="33"/>
                    </a:cubicBezTo>
                    <a:cubicBezTo>
                      <a:pt x="10" y="49"/>
                      <a:pt x="18" y="64"/>
                      <a:pt x="31" y="72"/>
                    </a:cubicBezTo>
                    <a:cubicBezTo>
                      <a:pt x="23" y="72"/>
                      <a:pt x="16" y="70"/>
                      <a:pt x="9" y="66"/>
                    </a:cubicBezTo>
                    <a:cubicBezTo>
                      <a:pt x="9" y="66"/>
                      <a:pt x="9" y="66"/>
                      <a:pt x="9" y="67"/>
                    </a:cubicBezTo>
                    <a:cubicBezTo>
                      <a:pt x="9" y="90"/>
                      <a:pt x="26" y="109"/>
                      <a:pt x="47" y="113"/>
                    </a:cubicBezTo>
                    <a:cubicBezTo>
                      <a:pt x="43" y="114"/>
                      <a:pt x="39" y="115"/>
                      <a:pt x="35" y="115"/>
                    </a:cubicBezTo>
                    <a:cubicBezTo>
                      <a:pt x="32" y="115"/>
                      <a:pt x="29" y="114"/>
                      <a:pt x="26" y="114"/>
                    </a:cubicBezTo>
                    <a:cubicBezTo>
                      <a:pt x="32" y="133"/>
                      <a:pt x="49" y="146"/>
                      <a:pt x="70" y="147"/>
                    </a:cubicBezTo>
                    <a:cubicBezTo>
                      <a:pt x="54" y="159"/>
                      <a:pt x="33" y="167"/>
                      <a:pt x="11" y="167"/>
                    </a:cubicBezTo>
                    <a:cubicBezTo>
                      <a:pt x="8" y="167"/>
                      <a:pt x="4" y="167"/>
                      <a:pt x="0" y="166"/>
                    </a:cubicBezTo>
                    <a:cubicBezTo>
                      <a:pt x="21" y="180"/>
                      <a:pt x="46" y="187"/>
                      <a:pt x="72" y="187"/>
                    </a:cubicBezTo>
                    <a:cubicBezTo>
                      <a:pt x="159" y="187"/>
                      <a:pt x="207" y="115"/>
                      <a:pt x="207" y="53"/>
                    </a:cubicBezTo>
                    <a:cubicBezTo>
                      <a:pt x="207" y="51"/>
                      <a:pt x="207" y="49"/>
                      <a:pt x="207" y="47"/>
                    </a:cubicBezTo>
                    <a:cubicBezTo>
                      <a:pt x="216" y="40"/>
                      <a:pt x="224" y="32"/>
                      <a:pt x="23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2" name="Freeform 104">
            <a:extLst>
              <a:ext uri="{FF2B5EF4-FFF2-40B4-BE49-F238E27FC236}">
                <a16:creationId xmlns:a16="http://schemas.microsoft.com/office/drawing/2014/main" id="{C1E89FC7-C070-1AF8-4174-FD02D0A512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580074" y="4775049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3024FA-761E-A0D9-11DA-34EB376CF3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6011" y="4951437"/>
            <a:ext cx="393738" cy="2756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E48756E-D217-4FD4-9C62-40E5CF2556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45486" y="4913290"/>
            <a:ext cx="330268" cy="332152"/>
          </a:xfrm>
          <a:prstGeom prst="rect">
            <a:avLst/>
          </a:prstGeom>
        </p:spPr>
      </p:pic>
      <p:sp>
        <p:nvSpPr>
          <p:cNvPr id="6" name="Freeform 104">
            <a:extLst>
              <a:ext uri="{FF2B5EF4-FFF2-40B4-BE49-F238E27FC236}">
                <a16:creationId xmlns:a16="http://schemas.microsoft.com/office/drawing/2014/main" id="{5C6AF6E0-92B7-3AB1-E58B-0C8908C6E4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95989" y="4773366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353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0443-6C30-8604-0EBA-DA87752E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42AC-DB0C-A3F7-03E5-0E7002E4E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796CC-F2B0-5F11-0571-EAFC59386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80699-8845-3446-72DA-DAB358AC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F08D7-5EE4-A21E-14F1-7AF4EC08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C1F70-C99A-BDC4-D436-324F1A99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36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148B-6FE3-A691-8404-B37A4B99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00B1C-C504-30A5-E3BF-3EAA48F4E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E66A6-F711-1E4C-03C2-B0A5279B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08864-766F-C46E-0AE3-0DFE043AC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DDD8-18FB-2F2C-AF14-90E7677CB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635B1-DBB4-574D-46D3-EC909424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168D3-0EDF-6D26-5D3D-885C1045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082A3-258B-681D-F94B-602DAE5F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68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A282-A4EB-5AA5-E482-5701AE2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43045-0460-0A96-894D-4DA90FA9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3DF3A-3B87-378C-D5F7-BEEDFC13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64CA3-8699-F6BA-9118-3A1E5286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39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FB8C9-94D1-2FCE-AFEC-A27FEB73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711F7-2D68-C053-37E2-BD16359D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14E1D-5F17-A767-B9C0-A1E025A9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49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63D9-9729-5C3E-5678-16EE27B9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37E1-FCFA-3ADD-845E-88E7FE97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A010-AB36-2A6B-7F5D-70CCDF830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42EB8-D279-F8A5-173D-92BC40E0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B031-06D4-9D55-11B1-0508CCFE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6A54-409F-31F2-316B-616B61D2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58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35EE-FBE5-C0C5-467F-A84C6100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6851C-4CB0-AB37-1DF1-219B9546C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F93BC-5EAB-4034-01D4-EA3BEC38C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FD3A6-FBE7-A405-9E67-63965F4E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5AFFE-0C7F-5F68-17BC-17EA3A68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97202-1D77-D251-F833-4EF8B847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33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2A7D7-652A-206E-4D63-2CF58224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88BB3-4552-EDDB-8DC4-56442FF0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7C6F-C993-C8B7-1DA6-258DE947D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247DC-1619-492C-AD40-85143710ED39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26680-EEA0-8C08-8405-7D4369C78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07B15-E716-E3DE-3EFD-4708F32A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73CD-9790-4DEC-8E44-9A85FFCADE8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51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4F54110-1B38-C859-3433-6ABCDF89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9" y="8354"/>
            <a:ext cx="11529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38587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143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04788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193675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150" indent="-1381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microsoft.com/en-us/sql/relational-databases/tables/temporal-tables?view=sql-server-ver16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8799-5698-2014-7D27-9D1CE82B5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Some functionalities in TSQL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59E85-30AC-9889-14F3-C543459D4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sometimes forgotten but which could be useful</a:t>
            </a:r>
            <a:endParaRPr lang="it-IT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2617-8E60-05DF-12BF-B507D355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32" y="4237258"/>
            <a:ext cx="2219136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7F9347-C832-A27D-004B-DBF26685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+mj-lt"/>
                <a:ea typeface="+mj-ea"/>
              </a:rPr>
              <a:t>Temporal Table </a:t>
            </a:r>
            <a:r>
              <a:rPr lang="en-US" sz="2800" b="1" dirty="0">
                <a:latin typeface="+mj-lt"/>
                <a:ea typeface="+mj-ea"/>
              </a:rPr>
              <a:t>(system-versioned temporal tables)</a:t>
            </a:r>
            <a:endParaRPr lang="en-US" sz="5400" dirty="0">
              <a:latin typeface="+mj-lt"/>
              <a:ea typeface="+mj-ea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170369-AA37-231A-AD4B-944689D9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9765825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3200" b="1" dirty="0"/>
              <a:t>What are</a:t>
            </a:r>
            <a:endParaRPr lang="en-US" sz="1600" b="1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600" dirty="0">
                <a:hlinkClick r:id="rId2"/>
              </a:rPr>
              <a:t>https://learn.microsoft.com/en-us/sql/relational-databases/tables/temporal-tables?view=sql-server-ver16</a:t>
            </a:r>
            <a:endParaRPr lang="en-GB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600" dirty="0"/>
              <a:t>Temporal Tables give a native functionality to historicise data.</a:t>
            </a:r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600" dirty="0"/>
              <a:t>Temporal tables are a database feature that brings built-in support for providing information about data stored in the table at any point in time, rather than only the data that is correct at the current moment in time.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9725-EA1B-EB98-DDE3-DFF2AA24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478" y="5545772"/>
            <a:ext cx="1150990" cy="1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7F9347-C832-A27D-004B-DBF26685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+mj-lt"/>
                <a:ea typeface="+mj-ea"/>
              </a:rPr>
              <a:t>Temporal Table </a:t>
            </a:r>
            <a:r>
              <a:rPr lang="en-US" sz="2800" b="1" dirty="0">
                <a:latin typeface="+mj-lt"/>
                <a:ea typeface="+mj-ea"/>
              </a:rPr>
              <a:t>(system-versioned temporal tables)</a:t>
            </a:r>
            <a:endParaRPr lang="en-US" sz="5400" dirty="0">
              <a:latin typeface="+mj-lt"/>
              <a:ea typeface="+mj-ea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170369-AA37-231A-AD4B-944689D9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9765825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3200" b="1" dirty="0"/>
              <a:t>What is it for</a:t>
            </a:r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600" dirty="0"/>
              <a:t>Auditing</a:t>
            </a:r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600" dirty="0"/>
              <a:t>Historical Reports</a:t>
            </a:r>
          </a:p>
          <a:p>
            <a:pPr marL="71437" lvl="1" indent="0">
              <a:spcAft>
                <a:spcPts val="600"/>
              </a:spcAft>
              <a:buNone/>
            </a:pPr>
            <a:r>
              <a:rPr lang="en-US" sz="1600" dirty="0"/>
              <a:t>Comparison between periods</a:t>
            </a:r>
          </a:p>
          <a:p>
            <a:pPr marL="71437" lvl="1" indent="0">
              <a:spcAft>
                <a:spcPts val="600"/>
              </a:spcAft>
              <a:buNone/>
            </a:pPr>
            <a:r>
              <a:rPr lang="en-GB" sz="1600" dirty="0"/>
              <a:t>Recovering from accidental data changes and application errors</a:t>
            </a:r>
          </a:p>
          <a:p>
            <a:pPr marL="71437" lvl="1" indent="0">
              <a:spcAft>
                <a:spcPts val="600"/>
              </a:spcAft>
              <a:buNone/>
            </a:pPr>
            <a:r>
              <a:rPr lang="en-GB" sz="1600" dirty="0"/>
              <a:t>Maintaining a slowly changing dimension for decision support applications</a:t>
            </a:r>
          </a:p>
          <a:p>
            <a:pPr marL="71437" lvl="1" indent="0">
              <a:spcAft>
                <a:spcPts val="600"/>
              </a:spcAft>
              <a:buNone/>
            </a:pPr>
            <a:r>
              <a:rPr lang="en-GB" sz="16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9725-EA1B-EB98-DDE3-DFF2AA24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478" y="5545772"/>
            <a:ext cx="1150990" cy="1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5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7F9347-C832-A27D-004B-DBF26685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+mj-lt"/>
                <a:ea typeface="+mj-ea"/>
              </a:rPr>
              <a:t>Temporal Table </a:t>
            </a:r>
            <a:r>
              <a:rPr lang="en-US" sz="2800" b="1" dirty="0">
                <a:latin typeface="+mj-lt"/>
                <a:ea typeface="+mj-ea"/>
              </a:rPr>
              <a:t>(system-versioned temporal tables)</a:t>
            </a:r>
            <a:endParaRPr lang="en-US" sz="5400" dirty="0">
              <a:latin typeface="+mj-lt"/>
              <a:ea typeface="+mj-ea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170369-AA37-231A-AD4B-944689D9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9765825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Cosa </a:t>
            </a:r>
            <a:r>
              <a:rPr lang="en-US" sz="1600" dirty="0" err="1"/>
              <a:t>sono</a:t>
            </a: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A </a:t>
            </a:r>
            <a:r>
              <a:rPr lang="en-US" sz="1600" dirty="0" err="1"/>
              <a:t>cosa</a:t>
            </a:r>
            <a:r>
              <a:rPr lang="en-US" sz="1600" dirty="0"/>
              <a:t> </a:t>
            </a:r>
            <a:r>
              <a:rPr lang="en-US" sz="1600" dirty="0" err="1"/>
              <a:t>servono</a:t>
            </a: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Come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creano</a:t>
            </a: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Come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usano</a:t>
            </a: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600" dirty="0"/>
          </a:p>
          <a:p>
            <a:pPr marL="71437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 err="1"/>
              <a:t>Vincoli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9725-EA1B-EB98-DDE3-DFF2AA24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478" y="5545772"/>
            <a:ext cx="1150990" cy="1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1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Porini">
      <a:dk1>
        <a:srgbClr val="121037"/>
      </a:dk1>
      <a:lt1>
        <a:srgbClr val="FFFFFF"/>
      </a:lt1>
      <a:dk2>
        <a:srgbClr val="FFFFFF"/>
      </a:dk2>
      <a:lt2>
        <a:srgbClr val="5F6261"/>
      </a:lt2>
      <a:accent1>
        <a:srgbClr val="121037"/>
      </a:accent1>
      <a:accent2>
        <a:srgbClr val="121037"/>
      </a:accent2>
      <a:accent3>
        <a:srgbClr val="A5A5A5"/>
      </a:accent3>
      <a:accent4>
        <a:srgbClr val="121037"/>
      </a:accent4>
      <a:accent5>
        <a:srgbClr val="84BD00"/>
      </a:accent5>
      <a:accent6>
        <a:srgbClr val="121037"/>
      </a:accent6>
      <a:hlink>
        <a:srgbClr val="0563C1"/>
      </a:hlink>
      <a:folHlink>
        <a:srgbClr val="954F72"/>
      </a:folHlink>
    </a:clrScheme>
    <a:fontScheme name="DGS Group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145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Roboto Light</vt:lpstr>
      <vt:lpstr>Office Theme</vt:lpstr>
      <vt:lpstr>Tema di Office</vt:lpstr>
      <vt:lpstr>Some functionalities in TSQL</vt:lpstr>
      <vt:lpstr>Temporal Table (system-versioned temporal tables)</vt:lpstr>
      <vt:lpstr>Temporal Table (system-versioned temporal tables)</vt:lpstr>
      <vt:lpstr>Temporal Table (system-versioned temporal tables)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functionalities in TSQL</dc:title>
  <dc:creator>Franco Pigoli</dc:creator>
  <cp:lastModifiedBy>Franco Pigoli</cp:lastModifiedBy>
  <cp:revision>1</cp:revision>
  <dcterms:created xsi:type="dcterms:W3CDTF">2023-10-23T08:08:21Z</dcterms:created>
  <dcterms:modified xsi:type="dcterms:W3CDTF">2023-10-23T15:07:32Z</dcterms:modified>
</cp:coreProperties>
</file>